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80399" autoAdjust="0"/>
  </p:normalViewPr>
  <p:slideViewPr>
    <p:cSldViewPr snapToGrid="0">
      <p:cViewPr>
        <p:scale>
          <a:sx n="80" d="100"/>
          <a:sy n="80" d="100"/>
        </p:scale>
        <p:origin x="18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2/19/2015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777" y="2177134"/>
            <a:ext cx="7927848" cy="239011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Develop BIST for Custom-built FPGAs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1317704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err="1" smtClean="0"/>
              <a:t>Seyi</a:t>
            </a:r>
            <a:r>
              <a:rPr lang="en-US" dirty="0" smtClean="0"/>
              <a:t> Ayorinde</a:t>
            </a:r>
          </a:p>
          <a:p>
            <a:pPr algn="l"/>
            <a:r>
              <a:rPr lang="en-US" dirty="0" smtClean="0"/>
              <a:t>University of Virginia</a:t>
            </a:r>
          </a:p>
          <a:p>
            <a:pPr algn="l"/>
            <a:r>
              <a:rPr lang="en-US" dirty="0" smtClean="0"/>
              <a:t>February 12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Rough Milestone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By 3/3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Find/write </a:t>
            </a:r>
            <a:r>
              <a:rPr lang="en-US" dirty="0" err="1">
                <a:sym typeface="Wingdings" panose="05000000000000000000" pitchFamily="2" charset="2"/>
              </a:rPr>
              <a:t>verilog</a:t>
            </a:r>
            <a:r>
              <a:rPr lang="en-US" dirty="0">
                <a:sym typeface="Wingdings" panose="05000000000000000000" pitchFamily="2" charset="2"/>
              </a:rPr>
              <a:t> for BLE TPG and ORA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Finish configuration tool (generally)  be able to configure any </a:t>
            </a:r>
            <a:r>
              <a:rPr lang="en-US" dirty="0" err="1">
                <a:sym typeface="Wingdings" panose="05000000000000000000" pitchFamily="2" charset="2"/>
              </a:rPr>
              <a:t>verilog</a:t>
            </a:r>
            <a:r>
              <a:rPr lang="en-US" dirty="0">
                <a:sym typeface="Wingdings" panose="05000000000000000000" pitchFamily="2" charset="2"/>
              </a:rPr>
              <a:t> file to any CLB structure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3/24</a:t>
            </a:r>
          </a:p>
          <a:p>
            <a:pPr lvl="1"/>
            <a:r>
              <a:rPr lang="en-US" dirty="0" smtClean="0"/>
              <a:t>Simulated verification of BIST structures in CLBs</a:t>
            </a:r>
          </a:p>
          <a:p>
            <a:pPr lvl="1"/>
            <a:r>
              <a:rPr lang="en-US" dirty="0" smtClean="0"/>
              <a:t>Tool-flow capability: </a:t>
            </a:r>
            <a:r>
              <a:rPr lang="en-US" dirty="0" smtClean="0">
                <a:sym typeface="Wingdings" panose="05000000000000000000" pitchFamily="2" charset="2"/>
              </a:rPr>
              <a:t>generation of single TPG and ORA for individual 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03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44488" indent="-344488">
              <a:buFont typeface="+mj-lt"/>
              <a:buAutoNum type="arabicPeriod"/>
            </a:pPr>
            <a:r>
              <a:rPr lang="en-US" dirty="0"/>
              <a:t>Jason </a:t>
            </a:r>
            <a:r>
              <a:rPr lang="en-US" dirty="0" err="1"/>
              <a:t>Luu</a:t>
            </a:r>
            <a:r>
              <a:rPr lang="en-US" dirty="0"/>
              <a:t>, </a:t>
            </a:r>
            <a:r>
              <a:rPr lang="en-US" dirty="0" err="1"/>
              <a:t>Jerey</a:t>
            </a:r>
            <a:r>
              <a:rPr lang="en-US" dirty="0"/>
              <a:t> </a:t>
            </a:r>
            <a:r>
              <a:rPr lang="en-US" dirty="0" err="1"/>
              <a:t>Goeders</a:t>
            </a:r>
            <a:r>
              <a:rPr lang="en-US" dirty="0"/>
              <a:t>, Michael </a:t>
            </a:r>
            <a:r>
              <a:rPr lang="en-US" dirty="0" err="1"/>
              <a:t>Wainberg</a:t>
            </a:r>
            <a:r>
              <a:rPr lang="en-US" dirty="0"/>
              <a:t>, Andrew Somerville, </a:t>
            </a:r>
            <a:r>
              <a:rPr lang="en-US" dirty="0" err="1"/>
              <a:t>Thien</a:t>
            </a:r>
            <a:r>
              <a:rPr lang="en-US" dirty="0"/>
              <a:t> Yu, </a:t>
            </a:r>
            <a:r>
              <a:rPr lang="en-US" dirty="0" smtClean="0"/>
              <a:t>Konstantin </a:t>
            </a:r>
            <a:r>
              <a:rPr lang="en-US" dirty="0" err="1" smtClean="0"/>
              <a:t>Nasartschuk</a:t>
            </a:r>
            <a:r>
              <a:rPr lang="en-US" dirty="0"/>
              <a:t>, </a:t>
            </a:r>
            <a:r>
              <a:rPr lang="en-US" dirty="0" err="1"/>
              <a:t>Miad</a:t>
            </a:r>
            <a:r>
              <a:rPr lang="en-US" dirty="0"/>
              <a:t> Nasr, Sen Wang, Tim Liu, </a:t>
            </a:r>
            <a:r>
              <a:rPr lang="en-US" dirty="0" err="1"/>
              <a:t>Nooruddin</a:t>
            </a:r>
            <a:r>
              <a:rPr lang="en-US" dirty="0"/>
              <a:t> Ahmed, Kenneth B. Kent, </a:t>
            </a:r>
            <a:r>
              <a:rPr lang="en-US" dirty="0" smtClean="0"/>
              <a:t>Jason Anderson</a:t>
            </a:r>
            <a:r>
              <a:rPr lang="en-US" dirty="0"/>
              <a:t>, Jonathan Rose, and Vaughn Betz. 2014. "VTR 7.0: Next Generation </a:t>
            </a:r>
            <a:r>
              <a:rPr lang="en-US" dirty="0" smtClean="0"/>
              <a:t>Architecture and </a:t>
            </a:r>
            <a:r>
              <a:rPr lang="en-US" dirty="0"/>
              <a:t>CAD System for FPGAs." ACM Trans. </a:t>
            </a:r>
            <a:r>
              <a:rPr lang="en-US" dirty="0" err="1"/>
              <a:t>Recongurable</a:t>
            </a:r>
            <a:r>
              <a:rPr lang="en-US" dirty="0"/>
              <a:t> Technol. Syst. 7, 2, Article 6 (</a:t>
            </a:r>
            <a:r>
              <a:rPr lang="en-US" dirty="0" smtClean="0"/>
              <a:t>July 2014</a:t>
            </a:r>
            <a:r>
              <a:rPr lang="en-US" dirty="0"/>
              <a:t>), 30 pages.</a:t>
            </a:r>
          </a:p>
          <a:p>
            <a:pPr marL="344488" indent="-344488">
              <a:buFont typeface="+mj-lt"/>
              <a:buAutoNum type="arabicPeriod"/>
            </a:pPr>
            <a:r>
              <a:rPr lang="en-US" dirty="0" smtClean="0"/>
              <a:t>K </a:t>
            </a:r>
            <a:r>
              <a:rPr lang="en-US" dirty="0" err="1" smtClean="0"/>
              <a:t>Siozios</a:t>
            </a:r>
            <a:r>
              <a:rPr lang="en-US" dirty="0" smtClean="0"/>
              <a:t> et al</a:t>
            </a:r>
            <a:r>
              <a:rPr lang="en-US" dirty="0"/>
              <a:t>, </a:t>
            </a:r>
            <a:r>
              <a:rPr lang="en-US" dirty="0" smtClean="0"/>
              <a:t>“DAGGER</a:t>
            </a:r>
            <a:r>
              <a:rPr lang="en-US" dirty="0"/>
              <a:t>: A Novel Generic Methodology for FPGA </a:t>
            </a:r>
            <a:r>
              <a:rPr lang="en-US" dirty="0" err="1"/>
              <a:t>Bitstream</a:t>
            </a:r>
            <a:r>
              <a:rPr lang="en-US" dirty="0"/>
              <a:t> Generation and its Software Tool Implementation” </a:t>
            </a:r>
            <a:r>
              <a:rPr lang="en-US" i="1" dirty="0"/>
              <a:t>Proceedings of the 19th IEEE International Parallel and Distributed Processing Symposium (IPDPS’05) </a:t>
            </a:r>
            <a:endParaRPr lang="en-US" i="1" dirty="0" smtClean="0"/>
          </a:p>
          <a:p>
            <a:pPr>
              <a:buFont typeface="+mj-lt"/>
              <a:buAutoNum type="arabicPeriod"/>
            </a:pPr>
            <a:r>
              <a:rPr lang="en-US" dirty="0"/>
              <a:t>Stroud, C.; </a:t>
            </a:r>
            <a:r>
              <a:rPr lang="en-US" dirty="0" err="1"/>
              <a:t>Konala</a:t>
            </a:r>
            <a:r>
              <a:rPr lang="en-US" dirty="0"/>
              <a:t>, S.; Ping Chen; </a:t>
            </a:r>
            <a:r>
              <a:rPr lang="en-US" dirty="0" err="1"/>
              <a:t>Abramovici</a:t>
            </a:r>
            <a:r>
              <a:rPr lang="en-US" dirty="0"/>
              <a:t>, M., "Built-in self-test of logic blocks in FPGAs (Finally, a free lunch: BIST without overhead!)," VLSI Test Symposium, 1996., Proceedings of 14th , vol., no., pp.387,392, 28 Apr-1 May 1996</a:t>
            </a:r>
          </a:p>
          <a:p>
            <a:pPr>
              <a:buFont typeface="+mj-lt"/>
              <a:buAutoNum type="arabicPeriod"/>
            </a:pPr>
            <a:r>
              <a:rPr lang="en-US" dirty="0"/>
              <a:t>Menon, P.R.; </a:t>
            </a:r>
            <a:r>
              <a:rPr lang="en-US" dirty="0" err="1"/>
              <a:t>Weifeng</a:t>
            </a:r>
            <a:r>
              <a:rPr lang="en-US" dirty="0"/>
              <a:t> Xu; </a:t>
            </a:r>
            <a:r>
              <a:rPr lang="en-US" dirty="0" err="1"/>
              <a:t>Tessier</a:t>
            </a:r>
            <a:r>
              <a:rPr lang="en-US" dirty="0"/>
              <a:t>, R., "Design-specific path delay testing in lookup-table-based FPGAs," Computer-Aided Design of Integrated Circuits and Systems, IEEE Transactions on , vol.25, no.5, pp.867,877, May 2006 </a:t>
            </a:r>
          </a:p>
          <a:p>
            <a:pPr>
              <a:buFont typeface="+mj-lt"/>
              <a:buAutoNum type="arabicPeriod"/>
            </a:pPr>
            <a:r>
              <a:rPr lang="en-US" dirty="0" err="1"/>
              <a:t>Zhiquan</a:t>
            </a:r>
            <a:r>
              <a:rPr lang="en-US" dirty="0"/>
              <a:t> Zhang; </a:t>
            </a:r>
            <a:r>
              <a:rPr lang="en-US" dirty="0" err="1"/>
              <a:t>Zhiping</a:t>
            </a:r>
            <a:r>
              <a:rPr lang="en-US" dirty="0"/>
              <a:t> Wen; Lei Chen; Tao Zhou; Fan Zhang, "BIST approach for testing configurable logic and memory resources in FPGAs," Circuits and Systems, 2008. APCCAS 2008. IEEE Asia Pacific Conference on , vol., no., pp.1767,1770, Nov. 30 2008-Dec. 3 2008 </a:t>
            </a:r>
          </a:p>
          <a:p>
            <a:pPr>
              <a:buFont typeface="+mj-lt"/>
              <a:buAutoNum type="arabicPeriod"/>
            </a:pPr>
            <a:r>
              <a:rPr lang="en-US" dirty="0" err="1"/>
              <a:t>Rehman</a:t>
            </a:r>
            <a:r>
              <a:rPr lang="en-US" dirty="0"/>
              <a:t>, S.-U.; </a:t>
            </a:r>
            <a:r>
              <a:rPr lang="en-US" dirty="0" err="1"/>
              <a:t>Benabdenbi</a:t>
            </a:r>
            <a:r>
              <a:rPr lang="en-US" dirty="0"/>
              <a:t>, M.; </a:t>
            </a:r>
            <a:r>
              <a:rPr lang="en-US" dirty="0" err="1"/>
              <a:t>Anghel</a:t>
            </a:r>
            <a:r>
              <a:rPr lang="en-US" dirty="0"/>
              <a:t>, L., "BIST for logic and local interconnect resources in a novel mesh of cluster FPGA," Defect and Fault Tolerance in VLSI and Nanotechnology Systems (DFT), 2013 IEEE International Symposium on , vol., no., pp.296,301, 2-4 Oct. 2013 </a:t>
            </a:r>
          </a:p>
          <a:p>
            <a:pPr>
              <a:buFont typeface="+mj-lt"/>
              <a:buAutoNum type="arabicPeriod"/>
            </a:pPr>
            <a:r>
              <a:rPr lang="en-US" dirty="0" err="1"/>
              <a:t>Amouri</a:t>
            </a:r>
            <a:r>
              <a:rPr lang="en-US" dirty="0"/>
              <a:t>, A.; </a:t>
            </a:r>
            <a:r>
              <a:rPr lang="en-US" dirty="0" err="1"/>
              <a:t>Hepp</a:t>
            </a:r>
            <a:r>
              <a:rPr lang="en-US" dirty="0"/>
              <a:t>, J.; </a:t>
            </a:r>
            <a:r>
              <a:rPr lang="en-US" dirty="0" err="1"/>
              <a:t>Tahoori</a:t>
            </a:r>
            <a:r>
              <a:rPr lang="en-US" dirty="0"/>
              <a:t>, M., "Self-heating thermal-aware testing of FPGAs," VLSI Test Symposium (VTS), 2014 IEEE 32nd , vol., no., pp.1,6, 13-17 April 2014</a:t>
            </a:r>
          </a:p>
          <a:p>
            <a:pPr marL="514350" indent="-514350">
              <a:buFont typeface="+mj-lt"/>
              <a:buAutoNum type="arabicPeriod"/>
            </a:pP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0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BIST for FPGAs is now a mature study</a:t>
            </a:r>
          </a:p>
          <a:p>
            <a:pPr lvl="1"/>
            <a:r>
              <a:rPr lang="en-US" dirty="0" smtClean="0"/>
              <a:t>Many examples of different BIST methodologies and implementations</a:t>
            </a:r>
          </a:p>
          <a:p>
            <a:endParaRPr lang="en-US" dirty="0"/>
          </a:p>
          <a:p>
            <a:r>
              <a:rPr lang="en-US" dirty="0" smtClean="0"/>
              <a:t>BIST for FPGAs has been realized on commercial FPGAs primarily</a:t>
            </a:r>
          </a:p>
          <a:p>
            <a:pPr lvl="1"/>
            <a:r>
              <a:rPr lang="en-US" dirty="0" smtClean="0"/>
              <a:t>Leverage commercial FPGA configuration tools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33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FPGA configuration tools don’t work for custom-built FPGAs</a:t>
            </a:r>
          </a:p>
          <a:p>
            <a:pPr lvl="1"/>
            <a:r>
              <a:rPr lang="en-US" dirty="0" smtClean="0"/>
              <a:t>Configuration format mismatch</a:t>
            </a:r>
          </a:p>
          <a:p>
            <a:pPr lvl="1"/>
            <a:r>
              <a:rPr lang="en-US" dirty="0" smtClean="0"/>
              <a:t>Hardware mismatch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 - no available way to implement BIST on custom-built FPGAs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74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Extend open-source tools to be able to configure BIST structures to any arbitrary FPGA fabric, regardless of circuit design or FPGA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93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Verilog-to-Routing tool (VTR) [1] – virtually maps </a:t>
            </a:r>
            <a:r>
              <a:rPr lang="en-US" dirty="0" err="1" smtClean="0"/>
              <a:t>verilog</a:t>
            </a:r>
            <a:r>
              <a:rPr lang="en-US" dirty="0" smtClean="0"/>
              <a:t> to FPGAs</a:t>
            </a:r>
          </a:p>
          <a:p>
            <a:pPr lvl="1"/>
            <a:r>
              <a:rPr lang="en-US" dirty="0" smtClean="0"/>
              <a:t>Limitation: No notion of hardware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hand-wavy connections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275" y="3203555"/>
            <a:ext cx="5241653" cy="29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22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DAGGER tool [2]– extension of old VTR (called VPR) with </a:t>
            </a:r>
            <a:r>
              <a:rPr lang="en-US" dirty="0" err="1" smtClean="0"/>
              <a:t>bitstream</a:t>
            </a:r>
            <a:r>
              <a:rPr lang="en-US" dirty="0" smtClean="0"/>
              <a:t> generation</a:t>
            </a:r>
          </a:p>
          <a:p>
            <a:pPr lvl="1"/>
            <a:r>
              <a:rPr lang="en-US" dirty="0" smtClean="0"/>
              <a:t>Designed for a specific custom architecture (w/ specific architecture)</a:t>
            </a:r>
          </a:p>
          <a:p>
            <a:pPr lvl="1"/>
            <a:r>
              <a:rPr lang="en-US" dirty="0" smtClean="0"/>
              <a:t>Not available for use here at UVa (yet…)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Plenty of BIST implementations for FPGAs [3-7]</a:t>
            </a:r>
          </a:p>
          <a:p>
            <a:pPr lvl="1"/>
            <a:r>
              <a:rPr lang="en-US" dirty="0" smtClean="0"/>
              <a:t>Discussions of results, but no provision of code</a:t>
            </a:r>
          </a:p>
          <a:p>
            <a:pPr lvl="1"/>
            <a:r>
              <a:rPr lang="en-US" dirty="0" smtClean="0"/>
              <a:t>Used on commercial FPGAs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85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flexible custom-configuration tool-flow (currently working on that)</a:t>
            </a:r>
          </a:p>
          <a:p>
            <a:r>
              <a:rPr lang="en-US" dirty="0" smtClean="0"/>
              <a:t>Develop/adopt TPG and ORA configurations for BLEs</a:t>
            </a:r>
          </a:p>
          <a:p>
            <a:pPr lvl="1"/>
            <a:r>
              <a:rPr lang="en-US" dirty="0" smtClean="0"/>
              <a:t>First, search for </a:t>
            </a:r>
            <a:r>
              <a:rPr lang="en-US" dirty="0" err="1" smtClean="0"/>
              <a:t>verilog</a:t>
            </a:r>
            <a:r>
              <a:rPr lang="en-US" dirty="0" smtClean="0"/>
              <a:t> algorithms for implementing these things</a:t>
            </a:r>
          </a:p>
          <a:p>
            <a:pPr lvl="1"/>
            <a:r>
              <a:rPr lang="en-US" dirty="0" smtClean="0"/>
              <a:t>If that fails, write my own</a:t>
            </a:r>
          </a:p>
          <a:p>
            <a:r>
              <a:rPr lang="en-US" dirty="0" smtClean="0"/>
              <a:t>Configure and simulate TPG and ORA on individual BLEs (not full FPGA)</a:t>
            </a:r>
          </a:p>
          <a:p>
            <a:r>
              <a:rPr lang="en-US" dirty="0" smtClean="0"/>
              <a:t>Test a BLE (as the CUT) with injected fault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6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 work – configure to full FPGA structure and simulate</a:t>
            </a:r>
          </a:p>
          <a:p>
            <a:r>
              <a:rPr lang="en-US" dirty="0" smtClean="0"/>
              <a:t>Future </a:t>
            </a:r>
            <a:r>
              <a:rPr lang="en-US" dirty="0" err="1" smtClean="0"/>
              <a:t>future</a:t>
            </a:r>
            <a:r>
              <a:rPr lang="en-US" dirty="0" smtClean="0"/>
              <a:t> work – configure test structures to physical FPGA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00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 for TPG and ORA structures written in </a:t>
            </a:r>
            <a:r>
              <a:rPr lang="en-US" dirty="0" err="1" smtClean="0"/>
              <a:t>verilog</a:t>
            </a:r>
            <a:endParaRPr lang="en-US" dirty="0" smtClean="0"/>
          </a:p>
          <a:p>
            <a:r>
              <a:rPr lang="en-US" dirty="0" smtClean="0"/>
              <a:t>Initial condition statements for 1 or more BLE </a:t>
            </a:r>
            <a:r>
              <a:rPr lang="en-US" dirty="0" err="1" smtClean="0"/>
              <a:t>netlists</a:t>
            </a:r>
            <a:r>
              <a:rPr lang="en-US" dirty="0" smtClean="0"/>
              <a:t> to implement TPGs and ORAs.</a:t>
            </a:r>
          </a:p>
          <a:p>
            <a:r>
              <a:rPr lang="en-US" dirty="0" smtClean="0"/>
              <a:t>Verification of TPG &amp; ORA functionality through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49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110321</TotalTime>
  <Words>723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Thermal</vt:lpstr>
      <vt:lpstr>Develop BIST for Custom-built FPGAs</vt:lpstr>
      <vt:lpstr>Context</vt:lpstr>
      <vt:lpstr>Problem</vt:lpstr>
      <vt:lpstr>Proposed Solution</vt:lpstr>
      <vt:lpstr>Previous Work</vt:lpstr>
      <vt:lpstr>Previous Work</vt:lpstr>
      <vt:lpstr>Approach</vt:lpstr>
      <vt:lpstr>Approach</vt:lpstr>
      <vt:lpstr>Results</vt:lpstr>
      <vt:lpstr>Rough Milestone List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oaa4bj</cp:lastModifiedBy>
  <cp:revision>812</cp:revision>
  <cp:lastPrinted>2011-09-12T21:41:37Z</cp:lastPrinted>
  <dcterms:created xsi:type="dcterms:W3CDTF">2011-09-07T13:46:59Z</dcterms:created>
  <dcterms:modified xsi:type="dcterms:W3CDTF">2015-02-19T19:20:03Z</dcterms:modified>
</cp:coreProperties>
</file>